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</p:sldIdLst>
  <p:sldSz cy="5143500" cx="9144000"/>
  <p:notesSz cx="6858000" cy="9144000"/>
  <p:embeddedFontLst>
    <p:embeddedFont>
      <p:font typeface="Carme"/>
      <p:regular r:id="rId46"/>
    </p:embeddedFont>
    <p:embeddedFont>
      <p:font typeface="Source Sans Pro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font" Target="fonts/Carme-regular.fntdata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SourceSansPro-bold.fntdata"/><Relationship Id="rId47" Type="http://schemas.openxmlformats.org/officeDocument/2006/relationships/font" Target="fonts/SourceSansPro-regular.fntdata"/><Relationship Id="rId49" Type="http://schemas.openxmlformats.org/officeDocument/2006/relationships/font" Target="fonts/SourceSansPr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0" Type="http://schemas.openxmlformats.org/officeDocument/2006/relationships/font" Target="fonts/SourceSansPr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jpg>
</file>

<file path=ppt/media/image12.jpg>
</file>

<file path=ppt/media/image13.png>
</file>

<file path=ppt/media/image14.jpg>
</file>

<file path=ppt/media/image15.jp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3e4264ddd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3e4264dd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3e4264ddd_0_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3e4264dd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446a8514_1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a446a851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446a8514_1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a446a8514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3e464128e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3e46412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a446a8514_1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a446a8514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3e1b8757f_0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3e1b87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3e414c5e1_0_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3e414c5e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3e414c5e1_0_13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3e414c5e1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3e414c5e1_0_21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3e414c5e1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56f96e535_0_1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56f96e53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3e4264ddd_0_195:notes"/>
          <p:cNvSpPr txBox="1"/>
          <p:nvPr>
            <p:ph idx="1" type="body"/>
          </p:nvPr>
        </p:nvSpPr>
        <p:spPr>
          <a:xfrm>
            <a:off x="686233" y="4344147"/>
            <a:ext cx="54855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g23e4264ddd_0_195:notes"/>
          <p:cNvSpPr/>
          <p:nvPr>
            <p:ph idx="2" type="sldImg"/>
          </p:nvPr>
        </p:nvSpPr>
        <p:spPr>
          <a:xfrm>
            <a:off x="1662545" y="685427"/>
            <a:ext cx="35328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3e414c5e1_0_28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3e414c5e1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3e414c5e1_0_3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3e414c5e1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5c0bee52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5c0bee5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cedaeb3f7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cedaeb3f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5c0bee521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5c0bee52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3e4264ddd_0_1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3e4264ddd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5f4c4bc99_3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15f4c4bc9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d0bfe12a2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d0bfe12a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d0bfe12a2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d0bfe12a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6f96e535_0_1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56f96e53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5d0bfe12a2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5d0bfe12a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d0bfe12a2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5d0bfe12a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5d0bfe12a2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5d0bfe12a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5d0bfe12a2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5d0bfe12a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5d0bfe12a2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5d0bfe12a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d0bfe12a2_0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d0bfe12a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5d0bfe12a2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5d0bfe12a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5d0bfe12a2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5d0bfe12a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d0bfe12a2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d0bfe12a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5d0bfe12a2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5d0bfe12a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5d0bfe12a2_0_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5d0bfe12a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5d3490941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5d349094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3bb609a9_4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3bb609a9_4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3bb609a9_4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3bb609a9_4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3bb609a9_4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3bb609a9_4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56f96e535_0_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56f96e53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446a8514_1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446a851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sg_logo_4c_white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6667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277" lvl="1" marL="74277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41034" lvl="2" marL="1142734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40929" lvl="3" marL="15998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40822" lvl="4" marL="2056922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40717" lvl="5" marL="251401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40610" lvl="6" marL="297111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40503" lvl="7" marL="3428203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40398" lvl="8" marL="3885298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 rot="5400000">
            <a:off x="2903500" y="-1128674"/>
            <a:ext cx="35148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title"/>
          </p:nvPr>
        </p:nvSpPr>
        <p:spPr>
          <a:xfrm rot="5400000">
            <a:off x="5360951" y="1328776"/>
            <a:ext cx="44292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 rot="5400000">
            <a:off x="1398550" y="-538124"/>
            <a:ext cx="44292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1">
  <p:cSld name="OBJECT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525462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5" name="Google Shape;65;p13"/>
          <p:cNvSpPr txBox="1"/>
          <p:nvPr/>
        </p:nvSpPr>
        <p:spPr>
          <a:xfrm>
            <a:off x="0" y="4856162"/>
            <a:ext cx="22653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r>
              <a:rPr b="0" i="0" lang="en" sz="12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OSG </a:t>
            </a:r>
            <a:r>
              <a:rPr lang="en" sz="1200">
                <a:solidFill>
                  <a:srgbClr val="FF8000"/>
                </a:solidFill>
              </a:rPr>
              <a:t>User </a:t>
            </a:r>
            <a:r>
              <a:rPr b="0" i="0" lang="en" sz="12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School 201</a:t>
            </a:r>
            <a:r>
              <a:rPr lang="en" sz="1200">
                <a:solidFill>
                  <a:srgbClr val="FF8000"/>
                </a:solidFill>
              </a:rPr>
              <a:t>9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74701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4737100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57201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57201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body"/>
          </p:nvPr>
        </p:nvSpPr>
        <p:spPr>
          <a:xfrm>
            <a:off x="4645029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body"/>
          </p:nvPr>
        </p:nvSpPr>
        <p:spPr>
          <a:xfrm>
            <a:off x="4645029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57204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575051" y="204789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57204" y="1076328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9" name="Google Shape;49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1400"/>
              <a:buFont typeface="Times"/>
              <a:buNone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547" lvl="1" marL="45704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2392" lvl="2" marL="914092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241" lvl="3" marL="137114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087" lvl="4" marL="182818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935" lvl="5" marL="228523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781" lvl="6" marL="274228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629" lvl="7" marL="31993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75" lvl="8" marL="365637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-1266824" y="4506913"/>
            <a:ext cx="18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sg_logo_4c_white"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" y="12382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/>
          <p:nvPr/>
        </p:nvSpPr>
        <p:spPr>
          <a:xfrm>
            <a:off x="1" y="4856165"/>
            <a:ext cx="22653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r>
              <a:rPr b="0" i="0" lang="en" sz="12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OSG </a:t>
            </a:r>
            <a:r>
              <a:rPr lang="en" sz="1200">
                <a:solidFill>
                  <a:srgbClr val="FF8000"/>
                </a:solidFill>
              </a:rPr>
              <a:t>User School 2019</a:t>
            </a:r>
            <a:endParaRPr/>
          </a:p>
        </p:txBody>
      </p:sp>
      <p:cxnSp>
        <p:nvCxnSpPr>
          <p:cNvPr id="12" name="Google Shape;12;p1"/>
          <p:cNvCxnSpPr/>
          <p:nvPr/>
        </p:nvCxnSpPr>
        <p:spPr>
          <a:xfrm>
            <a:off x="525465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hyperlink" Target="https://xkcd.com/1319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jpg"/><Relationship Id="rId4" Type="http://schemas.openxmlformats.org/officeDocument/2006/relationships/image" Target="../media/image4.jpg"/><Relationship Id="rId5" Type="http://schemas.openxmlformats.org/officeDocument/2006/relationships/image" Target="../media/image7.jpg"/><Relationship Id="rId6" Type="http://schemas.openxmlformats.org/officeDocument/2006/relationships/image" Target="../media/image6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unsplash.com/photos/8ijXK3Pchs0?utm_source=unsplash&amp;utm_medium=referral&amp;utm_content=creditCopyText" TargetMode="External"/><Relationship Id="rId4" Type="http://schemas.openxmlformats.org/officeDocument/2006/relationships/hyperlink" Target="https://unsplash.com/photos/8ijXK3Pchs0?utm_source=unsplash&amp;utm_medium=referral&amp;utm_content=creditCopyText" TargetMode="External"/><Relationship Id="rId5" Type="http://schemas.openxmlformats.org/officeDocument/2006/relationships/hyperlink" Target="https://unsplash.com/search/photos/pools?utm_source=unsplash&amp;utm_medium=referral&amp;utm_content=creditCopyText" TargetMode="External"/><Relationship Id="rId6" Type="http://schemas.openxmlformats.org/officeDocument/2006/relationships/hyperlink" Target="https://unsplash.com/search/photos/pools?utm_source=unsplash&amp;utm_medium=referral&amp;utm_content=creditCopyText" TargetMode="External"/><Relationship Id="rId7" Type="http://schemas.openxmlformats.org/officeDocument/2006/relationships/hyperlink" Target="https://unsplash.com/search/photos/pools?utm_source=unsplash&amp;utm_medium=referral&amp;utm_content=creditCopyText" TargetMode="External"/><Relationship Id="rId8" Type="http://schemas.openxmlformats.org/officeDocument/2006/relationships/image" Target="../media/image12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jpg"/><Relationship Id="rId4" Type="http://schemas.openxmlformats.org/officeDocument/2006/relationships/hyperlink" Target="https://unsplash.com/photos/98Elr-LIvD8?utm_source=unsplash&amp;utm_medium=referral&amp;utm_content=creditCopyText" TargetMode="External"/><Relationship Id="rId5" Type="http://schemas.openxmlformats.org/officeDocument/2006/relationships/hyperlink" Target="https://unsplash.com/photos/98Elr-LIvD8?utm_source=unsplash&amp;utm_medium=referral&amp;utm_content=creditCopyText" TargetMode="External"/><Relationship Id="rId6" Type="http://schemas.openxmlformats.org/officeDocument/2006/relationships/hyperlink" Target="https://unsplash.com/search/photos/awesome?utm_source=unsplash&amp;utm_medium=referral&amp;utm_content=creditCopyText" TargetMode="External"/><Relationship Id="rId7" Type="http://schemas.openxmlformats.org/officeDocument/2006/relationships/hyperlink" Target="https://unsplash.com/search/photos/awesome?utm_source=unsplash&amp;utm_medium=referral&amp;utm_content=creditCopyText" TargetMode="External"/><Relationship Id="rId8" Type="http://schemas.openxmlformats.org/officeDocument/2006/relationships/hyperlink" Target="https://unsplash.com/search/photos/awesome?utm_source=unsplash&amp;utm_medium=referral&amp;utm_content=creditCopyText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9.png"/><Relationship Id="rId4" Type="http://schemas.openxmlformats.org/officeDocument/2006/relationships/hyperlink" Target="http://display.opensciencegrid.org/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0.png"/><Relationship Id="rId4" Type="http://schemas.openxmlformats.org/officeDocument/2006/relationships/hyperlink" Target="https://unsplash.com/photos/QbJFw5xbtME?utm_source=unsplash&amp;utm_medium=referral&amp;utm_content=creditCopyText" TargetMode="External"/><Relationship Id="rId5" Type="http://schemas.openxmlformats.org/officeDocument/2006/relationships/hyperlink" Target="https://unsplash.com/photos/QbJFw5xbtME?utm_source=unsplash&amp;utm_medium=referral&amp;utm_content=creditCopyText" TargetMode="External"/><Relationship Id="rId6" Type="http://schemas.openxmlformats.org/officeDocument/2006/relationships/hyperlink" Target="https://unsplash.com/search/photos/renting?utm_source=unsplash&amp;utm_medium=referral&amp;utm_content=creditCopyText" TargetMode="External"/><Relationship Id="rId7" Type="http://schemas.openxmlformats.org/officeDocument/2006/relationships/hyperlink" Target="https://unsplash.com/search/photos/renting?utm_source=unsplash&amp;utm_medium=referral&amp;utm_content=creditCopyText" TargetMode="External"/><Relationship Id="rId8" Type="http://schemas.openxmlformats.org/officeDocument/2006/relationships/hyperlink" Target="https://unsplash.com/search/photos/renting?utm_source=unsplash&amp;utm_medium=referral&amp;utm_content=creditCopyText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research.cs.wisc.edu/htcondor/HTCondorWeek2017/presentations/ThuHoward_EDAModel.pdf" TargetMode="External"/><Relationship Id="rId4" Type="http://schemas.openxmlformats.org/officeDocument/2006/relationships/hyperlink" Target="http://research.cs.wisc.edu/htcondor/HTCondorWeek2015/presentations/Madduri-CondorWeek-2015.pdf" TargetMode="External"/><Relationship Id="rId5" Type="http://schemas.openxmlformats.org/officeDocument/2006/relationships/hyperlink" Target="http://research.cs.wisc.edu/htcondor/HTCondorWeek2016/presentations/CycleComputing.pdf" TargetMode="External"/><Relationship Id="rId6" Type="http://schemas.openxmlformats.org/officeDocument/2006/relationships/hyperlink" Target="http://research.cs.wisc.edu/htcondor/HTCondorWeek2015/presentations/CottonB_CycleComputing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unsplash.com/photos/7nrsVjvALnA?utm_source=unsplash&amp;utm_medium=referral&amp;utm_content=creditCopyText" TargetMode="External"/><Relationship Id="rId4" Type="http://schemas.openxmlformats.org/officeDocument/2006/relationships/hyperlink" Target="https://unsplash.com/photos/7nrsVjvALnA?utm_source=unsplash&amp;utm_medium=referral&amp;utm_content=creditCopyText" TargetMode="External"/><Relationship Id="rId5" Type="http://schemas.openxmlformats.org/officeDocument/2006/relationships/hyperlink" Target="https://unsplash.com/search/photos/crossroads?utm_source=unsplash&amp;utm_medium=referral&amp;utm_content=creditCopyText" TargetMode="External"/><Relationship Id="rId6" Type="http://schemas.openxmlformats.org/officeDocument/2006/relationships/hyperlink" Target="https://unsplash.com/search/photos/crossroads?utm_source=unsplash&amp;utm_medium=referral&amp;utm_content=creditCopyText" TargetMode="External"/><Relationship Id="rId7" Type="http://schemas.openxmlformats.org/officeDocument/2006/relationships/hyperlink" Target="https://unsplash.com/search/photos/crossroads?utm_source=unsplash&amp;utm_medium=referral&amp;utm_content=creditCopyText" TargetMode="External"/><Relationship Id="rId8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Introduction to DHTC</a:t>
            </a:r>
            <a:endParaRPr sz="4800"/>
          </a:p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Brian Lin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OSG Software Team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</a:rPr>
              <a:t>University of Wisconsin - Madison</a:t>
            </a:r>
            <a:endParaRPr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3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86" name="Google Shape;186;p23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87" name="Google Shape;187;p23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3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" name="Google Shape;189;p23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0" name="Google Shape;190;p23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3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2" name="Google Shape;192;p23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3" name="Google Shape;193;p2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23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3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97" name="Google Shape;197;p23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3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" name="Google Shape;199;p23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0" name="Google Shape;200;p23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3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2" name="Google Shape;202;p23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3" name="Google Shape;203;p23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4" name="Google Shape;204;p23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3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07" name="Google Shape;207;p23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23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" name="Google Shape;209;p23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0" name="Google Shape;210;p23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2" name="Google Shape;212;p23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3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15" name="Google Shape;215;p23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3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3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8" name="Google Shape;218;p23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4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4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227" name="Google Shape;227;p24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228" name="Google Shape;228;p24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4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" name="Google Shape;230;p24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4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4" name="Google Shape;234;p2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4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38" name="Google Shape;238;p24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4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24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1" name="Google Shape;241;p24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4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3" name="Google Shape;243;p24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4" name="Google Shape;244;p24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5" name="Google Shape;245;p24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4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48" name="Google Shape;248;p24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4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0" name="Google Shape;250;p24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1" name="Google Shape;251;p24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4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3" name="Google Shape;253;p24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4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4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56" name="Google Shape;256;p24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" name="Google Shape;257;p24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24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9" name="Google Shape;259;p24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4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5"/>
          <p:cNvSpPr txBox="1"/>
          <p:nvPr>
            <p:ph type="title"/>
          </p:nvPr>
        </p:nvSpPr>
        <p:spPr>
          <a:xfrm>
            <a:off x="1228725" y="85725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Split - Shortcomings</a:t>
            </a:r>
            <a:endParaRPr sz="3200"/>
          </a:p>
        </p:txBody>
      </p:sp>
      <p:sp>
        <p:nvSpPr>
          <p:cNvPr id="266" name="Google Shape;266;p25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Fewer logins = fewer potential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More logins = more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Why would they give you accounts? Are your friends going to want CHTC accounts?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all clusters use HTCondor — other job schedulers e.g., Slurm, PBS,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Querying and splitting jobs is tedious and inaccurate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67" name="Google Shape;267;p2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Job Split - Shortcomings</a:t>
            </a:r>
            <a:endParaRPr sz="3200"/>
          </a:p>
        </p:txBody>
      </p:sp>
      <p:sp>
        <p:nvSpPr>
          <p:cNvPr id="273" name="Google Shape;273;p26"/>
          <p:cNvSpPr txBox="1"/>
          <p:nvPr>
            <p:ph idx="1" type="body"/>
          </p:nvPr>
        </p:nvSpPr>
        <p:spPr>
          <a:xfrm>
            <a:off x="5305250" y="1023325"/>
            <a:ext cx="3241800" cy="34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Kids: there's three ways to do things; the right way, the wrong way and the Max Power way!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Bart:</a:t>
            </a:r>
            <a:r>
              <a:rPr lang="en" sz="2200">
                <a:solidFill>
                  <a:srgbClr val="000080"/>
                </a:solidFill>
              </a:rPr>
              <a:t> Isn't that the wrong way?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Yeah, but faster!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80"/>
                </a:solidFill>
              </a:rPr>
              <a:t>Groening, M (Writer), Michels, P. (Director) . (1999). Homer to the Max [Television Series Episode]. In Scully, M. (Executive Producer), </a:t>
            </a:r>
            <a:r>
              <a:rPr i="1" lang="en" sz="1000">
                <a:solidFill>
                  <a:srgbClr val="000080"/>
                </a:solidFill>
              </a:rPr>
              <a:t>The Simpsons. </a:t>
            </a:r>
            <a:r>
              <a:rPr lang="en" sz="1000">
                <a:solidFill>
                  <a:srgbClr val="000080"/>
                </a:solidFill>
              </a:rPr>
              <a:t>Los Angeles, CA: Gracie Films</a:t>
            </a:r>
            <a:endParaRPr sz="1000">
              <a:solidFill>
                <a:srgbClr val="000080"/>
              </a:solidFill>
            </a:endParaRPr>
          </a:p>
        </p:txBody>
      </p:sp>
      <p:sp>
        <p:nvSpPr>
          <p:cNvPr id="274" name="Google Shape;274;p2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omertothemax1_thumb.png" id="275" name="Google Shape;2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700" y="1023325"/>
            <a:ext cx="4530324" cy="33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7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Partitions - Shortcomings</a:t>
            </a:r>
            <a:endParaRPr sz="3200"/>
          </a:p>
        </p:txBody>
      </p:sp>
      <p:sp>
        <p:nvSpPr>
          <p:cNvPr id="281" name="Google Shape;281;p2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utomation_2x.png" id="282" name="Google Shape;2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1337" y="1101550"/>
            <a:ext cx="3621326" cy="36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7"/>
          <p:cNvSpPr txBox="1"/>
          <p:nvPr/>
        </p:nvSpPr>
        <p:spPr>
          <a:xfrm>
            <a:off x="3770850" y="4842600"/>
            <a:ext cx="16023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Source: </a:t>
            </a:r>
            <a:r>
              <a:rPr lang="en" sz="800" u="sng">
                <a:solidFill>
                  <a:schemeClr val="hlink"/>
                </a:solidFill>
                <a:hlinkClick r:id="rId4"/>
              </a:rPr>
              <a:t>https://xkcd.com/1319/</a:t>
            </a:r>
            <a:endParaRPr sz="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289" name="Google Shape;289;p2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splitting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only!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sharing requirements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90" name="Google Shape;290;p2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9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296" name="Google Shape;296;p2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7" name="Google Shape;297;p29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298" name="Google Shape;298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" name="Google Shape;300;p29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01" name="Google Shape;301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29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04" name="Google Shape;304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29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07" name="Google Shape;307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" name="Google Shape;309;p29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10" name="Google Shape;310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" name="Google Shape;312;p29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13" name="Google Shape;313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" name="Google Shape;315;p29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16" name="Google Shape;316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" name="Google Shape;318;p29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19" name="Google Shape;319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29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22" name="Google Shape;322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29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25" name="Google Shape;325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9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8" name="Google Shape;328;p29"/>
          <p:cNvSpPr/>
          <p:nvPr/>
        </p:nvSpPr>
        <p:spPr>
          <a:xfrm>
            <a:off x="2717258" y="1682558"/>
            <a:ext cx="639154" cy="639154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9"/>
          <p:cNvSpPr/>
          <p:nvPr/>
        </p:nvSpPr>
        <p:spPr>
          <a:xfrm>
            <a:off x="2736430" y="1701736"/>
            <a:ext cx="600808" cy="600808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9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1" name="Google Shape;331;p29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9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33" name="Google Shape;333;p29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9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9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36" name="Google Shape;336;p29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29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29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39" name="Google Shape;339;p29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9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41" name="Google Shape;341;p29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0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347" name="Google Shape;347;p3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8" name="Google Shape;348;p30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349" name="Google Shape;349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" name="Google Shape;351;p30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52" name="Google Shape;352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" name="Google Shape;354;p30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55" name="Google Shape;355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" name="Google Shape;357;p30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58" name="Google Shape;358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30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61" name="Google Shape;361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" name="Google Shape;363;p30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64" name="Google Shape;364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" name="Google Shape;366;p30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67" name="Google Shape;367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" name="Google Shape;369;p30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70" name="Google Shape;370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" name="Google Shape;372;p30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73" name="Google Shape;373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30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76" name="Google Shape;376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" name="Google Shape;378;p30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0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0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81" name="Google Shape;381;p30"/>
          <p:cNvGrpSpPr/>
          <p:nvPr/>
        </p:nvGrpSpPr>
        <p:grpSpPr>
          <a:xfrm>
            <a:off x="1869013" y="1829688"/>
            <a:ext cx="792338" cy="438825"/>
            <a:chOff x="1792813" y="1677288"/>
            <a:chExt cx="792338" cy="438825"/>
          </a:xfrm>
        </p:grpSpPr>
        <p:cxnSp>
          <p:nvCxnSpPr>
            <p:cNvPr id="382" name="Google Shape;382;p30"/>
            <p:cNvCxnSpPr/>
            <p:nvPr/>
          </p:nvCxnSpPr>
          <p:spPr>
            <a:xfrm>
              <a:off x="1970450" y="196983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3" name="Google Shape;383;p30"/>
            <p:cNvCxnSpPr/>
            <p:nvPr/>
          </p:nvCxnSpPr>
          <p:spPr>
            <a:xfrm>
              <a:off x="1792813" y="211611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4" name="Google Shape;384;p30"/>
            <p:cNvCxnSpPr/>
            <p:nvPr/>
          </p:nvCxnSpPr>
          <p:spPr>
            <a:xfrm>
              <a:off x="1970450" y="167728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5" name="Google Shape;385;p30"/>
            <p:cNvCxnSpPr/>
            <p:nvPr/>
          </p:nvCxnSpPr>
          <p:spPr>
            <a:xfrm>
              <a:off x="1792813" y="182356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pic>
        <p:nvPicPr>
          <p:cNvPr descr="DNA-Helix-Variation-2.png" id="386" name="Google Shape;3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3645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387" name="Google Shape;38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9651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0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9" name="Google Shape;389;p30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0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91" name="Google Shape;391;p30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0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0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94" name="Google Shape;394;p30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30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p30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97" name="Google Shape;397;p30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0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99" name="Google Shape;399;p30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1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05" name="Google Shape;405;p31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06" name="Google Shape;406;p31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07" name="Google Shape;407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31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10" name="Google Shape;410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31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13" name="Google Shape;413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31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16" name="Google Shape;416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31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19" name="Google Shape;419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31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22" name="Google Shape;422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31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25" name="Google Shape;425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" name="Google Shape;427;p31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28" name="Google Shape;428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" name="Google Shape;430;p31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31" name="Google Shape;431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" name="Google Shape;433;p31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34" name="Google Shape;434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6" name="Google Shape;436;p31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1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1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439" name="Google Shape;439;p31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40" name="Google Shape;440;p31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441" name="Google Shape;441;p31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DNA-Helix-Variation-2.png" id="444" name="Google Shape;44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3645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445" name="Google Shape;44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9651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31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47" name="Google Shape;447;p31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1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49" name="Google Shape;449;p31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1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1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452" name="Google Shape;452;p31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31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4" name="Google Shape;454;p31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55" name="Google Shape;455;p31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1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57" name="Google Shape;457;p31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8" name="Google Shape;458;p31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64" name="Google Shape;464;p3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5" name="Google Shape;465;p32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66" name="Google Shape;466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" name="Google Shape;468;p32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69" name="Google Shape;469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" name="Google Shape;471;p32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72" name="Google Shape;472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" name="Google Shape;474;p32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75" name="Google Shape;475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32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78" name="Google Shape;478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" name="Google Shape;480;p32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81" name="Google Shape;481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" name="Google Shape;483;p32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84" name="Google Shape;484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Google Shape;486;p32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87" name="Google Shape;487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32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90" name="Google Shape;490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" name="Google Shape;492;p32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93" name="Google Shape;493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" name="Google Shape;495;p32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2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2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498" name="Google Shape;4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3645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499" name="Google Shape;49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9651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32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01" name="Google Shape;501;p32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2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03" name="Google Shape;503;p32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32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2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506" name="Google Shape;506;p32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32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8" name="Google Shape;508;p32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09" name="Google Shape;509;p32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2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511" name="Google Shape;511;p32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512" name="Google Shape;512;p32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513" name="Google Shape;513;p32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6" name="Google Shape;516;p32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7" name="Google Shape;517;p32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79" name="Google Shape;79;p15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local</a:t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80" name="Google Shape;80;p15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5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5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resources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compute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3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Job Matching</a:t>
            </a:r>
            <a:endParaRPr b="1" i="0" sz="3600" u="none" cap="none" strike="noStrike">
              <a:solidFill>
                <a:srgbClr val="0000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33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-342821" lvl="0" marL="34282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40"/>
              <a:buFont typeface="Times"/>
              <a:buChar char="•"/>
            </a:pPr>
            <a:r>
              <a:rPr b="0" i="0" lang="en" sz="224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 a regular basis, the central manager reviews Job and Machine attributes and matches jobs to slots.</a:t>
            </a:r>
            <a:endParaRPr b="0" i="0" sz="224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4" name="Google Shape;524;p33"/>
          <p:cNvGrpSpPr/>
          <p:nvPr/>
        </p:nvGrpSpPr>
        <p:grpSpPr>
          <a:xfrm>
            <a:off x="1485900" y="3094274"/>
            <a:ext cx="1893150" cy="1482975"/>
            <a:chOff x="3086855" y="4123553"/>
            <a:chExt cx="2524200" cy="1977300"/>
          </a:xfrm>
        </p:grpSpPr>
        <p:pic>
          <p:nvPicPr>
            <p:cNvPr descr="queue.jpg" id="525" name="Google Shape;525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70925" y="4453650"/>
              <a:ext cx="2407800" cy="160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6" name="Google Shape;526;p33"/>
            <p:cNvSpPr/>
            <p:nvPr/>
          </p:nvSpPr>
          <p:spPr>
            <a:xfrm>
              <a:off x="3086855" y="4123553"/>
              <a:ext cx="2524200" cy="1977300"/>
            </a:xfrm>
            <a:prstGeom prst="rect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submit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7" name="Google Shape;527;p33"/>
          <p:cNvGrpSpPr/>
          <p:nvPr/>
        </p:nvGrpSpPr>
        <p:grpSpPr>
          <a:xfrm>
            <a:off x="6174442" y="2912240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28" name="Google Shape;528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29" name="Google Shape;529;p33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0" name="Google Shape;530;p33"/>
          <p:cNvGrpSpPr/>
          <p:nvPr/>
        </p:nvGrpSpPr>
        <p:grpSpPr>
          <a:xfrm>
            <a:off x="6452426" y="3460984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1" name="Google Shape;531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2" name="Google Shape;532;p33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3" name="Google Shape;533;p33"/>
          <p:cNvGrpSpPr/>
          <p:nvPr/>
        </p:nvGrpSpPr>
        <p:grpSpPr>
          <a:xfrm>
            <a:off x="6090035" y="4052159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4" name="Google Shape;534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5" name="Google Shape;535;p33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cxnSp>
        <p:nvCxnSpPr>
          <p:cNvPr id="536" name="Google Shape;536;p33"/>
          <p:cNvCxnSpPr>
            <a:endCxn id="528" idx="1"/>
          </p:cNvCxnSpPr>
          <p:nvPr/>
        </p:nvCxnSpPr>
        <p:spPr>
          <a:xfrm>
            <a:off x="5482642" y="3094190"/>
            <a:ext cx="691800" cy="24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37" name="Google Shape;537;p33"/>
          <p:cNvCxnSpPr>
            <a:endCxn id="531" idx="1"/>
          </p:cNvCxnSpPr>
          <p:nvPr/>
        </p:nvCxnSpPr>
        <p:spPr>
          <a:xfrm>
            <a:off x="5482826" y="3094234"/>
            <a:ext cx="969600" cy="794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38" name="Google Shape;538;p33"/>
          <p:cNvCxnSpPr>
            <a:endCxn id="534" idx="1"/>
          </p:cNvCxnSpPr>
          <p:nvPr/>
        </p:nvCxnSpPr>
        <p:spPr>
          <a:xfrm>
            <a:off x="5482835" y="3094109"/>
            <a:ext cx="607200" cy="138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39" name="Google Shape;539;p33"/>
          <p:cNvCxnSpPr>
            <a:endCxn id="526" idx="3"/>
          </p:cNvCxnSpPr>
          <p:nvPr/>
        </p:nvCxnSpPr>
        <p:spPr>
          <a:xfrm flipH="1">
            <a:off x="3379050" y="3094161"/>
            <a:ext cx="833400" cy="7416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pic>
        <p:nvPicPr>
          <p:cNvPr descr="manager.jpg" id="540" name="Google Shape;540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2375" y="2603982"/>
            <a:ext cx="1270500" cy="98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1" name="Google Shape;541;p33"/>
          <p:cNvSpPr/>
          <p:nvPr/>
        </p:nvSpPr>
        <p:spPr>
          <a:xfrm>
            <a:off x="3964578" y="3491125"/>
            <a:ext cx="17220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central manager</a:t>
            </a:r>
            <a:endParaRPr/>
          </a:p>
        </p:txBody>
      </p:sp>
      <p:pic>
        <p:nvPicPr>
          <p:cNvPr descr="HTCondor_red_blk_notag.jpg" id="542" name="Google Shape;542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12374" y="2125454"/>
            <a:ext cx="1474200" cy="348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3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4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549" name="Google Shape;549;p34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0" name="Google Shape;550;p34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551" name="Google Shape;551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" name="Google Shape;553;p34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554" name="Google Shape;554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" name="Google Shape;556;p34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557" name="Google Shape;557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" name="Google Shape;559;p34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560" name="Google Shape;560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34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563" name="Google Shape;563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" name="Google Shape;565;p34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566" name="Google Shape;566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34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569" name="Google Shape;569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" name="Google Shape;571;p34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572" name="Google Shape;572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34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575" name="Google Shape;575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34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578" name="Google Shape;578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" name="Google Shape;580;p34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34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4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583" name="Google Shape;58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3645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584" name="Google Shape;58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965150"/>
            <a:ext cx="438878" cy="50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5" name="Google Shape;585;p34"/>
          <p:cNvCxnSpPr>
            <a:stCxn id="586" idx="3"/>
          </p:cNvCxnSpPr>
          <p:nvPr/>
        </p:nvCxnSpPr>
        <p:spPr>
          <a:xfrm flipH="1">
            <a:off x="3036209" y="1267480"/>
            <a:ext cx="36600" cy="41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p34"/>
          <p:cNvSpPr/>
          <p:nvPr/>
        </p:nvSpPr>
        <p:spPr>
          <a:xfrm rot="-1744091">
            <a:off x="3517176" y="1288408"/>
            <a:ext cx="368116" cy="36811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34"/>
          <p:cNvSpPr/>
          <p:nvPr/>
        </p:nvSpPr>
        <p:spPr>
          <a:xfrm>
            <a:off x="3540306" y="1311528"/>
            <a:ext cx="321899" cy="321899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9" name="Google Shape;589;p34"/>
          <p:cNvCxnSpPr>
            <a:stCxn id="587" idx="2"/>
          </p:cNvCxnSpPr>
          <p:nvPr/>
        </p:nvCxnSpPr>
        <p:spPr>
          <a:xfrm flipH="1">
            <a:off x="3262260" y="1561891"/>
            <a:ext cx="278100" cy="21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34"/>
          <p:cNvSpPr/>
          <p:nvPr/>
        </p:nvSpPr>
        <p:spPr>
          <a:xfrm rot="-2005452">
            <a:off x="2925663" y="903063"/>
            <a:ext cx="368116" cy="368181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34"/>
          <p:cNvSpPr/>
          <p:nvPr/>
        </p:nvSpPr>
        <p:spPr>
          <a:xfrm rot="-261177">
            <a:off x="2948780" y="926199"/>
            <a:ext cx="321925" cy="32193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1" name="Google Shape;591;p34"/>
          <p:cNvCxnSpPr>
            <a:stCxn id="592" idx="0"/>
          </p:cNvCxnSpPr>
          <p:nvPr/>
        </p:nvCxnSpPr>
        <p:spPr>
          <a:xfrm rot="10800000">
            <a:off x="3302905" y="2204539"/>
            <a:ext cx="292800" cy="19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2" name="Google Shape;592;p34"/>
          <p:cNvSpPr/>
          <p:nvPr/>
        </p:nvSpPr>
        <p:spPr>
          <a:xfrm rot="-3153456">
            <a:off x="3557785" y="2322886"/>
            <a:ext cx="368096" cy="36809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4"/>
          <p:cNvSpPr/>
          <p:nvPr/>
        </p:nvSpPr>
        <p:spPr>
          <a:xfrm rot="-1409365">
            <a:off x="3580916" y="2345995"/>
            <a:ext cx="321881" cy="321881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4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95" name="Google Shape;595;p34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34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97" name="Google Shape;597;p34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4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34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600" name="Google Shape;600;p34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p34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2" name="Google Shape;602;p34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3" name="Google Shape;603;p34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34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5" name="Google Shape;605;p34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nesting_dolls.jpg" id="611" name="Google Shape;6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588" y="998525"/>
            <a:ext cx="5588827" cy="3725873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35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 - Jobs in Jobs</a:t>
            </a:r>
            <a:endParaRPr/>
          </a:p>
        </p:txBody>
      </p:sp>
      <p:sp>
        <p:nvSpPr>
          <p:cNvPr id="613" name="Google Shape;613;p35"/>
          <p:cNvSpPr txBox="1"/>
          <p:nvPr/>
        </p:nvSpPr>
        <p:spPr>
          <a:xfrm>
            <a:off x="1814100" y="4711800"/>
            <a:ext cx="55158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80"/>
                </a:solidFill>
              </a:rPr>
              <a:t>Photo Credit:  Shereen M, Untitled, Flickr https://www.flickr.com/photos/shereen84/2511071028/ </a:t>
            </a:r>
            <a:r>
              <a:rPr lang="en" sz="800">
                <a:solidFill>
                  <a:srgbClr val="000080"/>
                </a:solidFill>
              </a:rPr>
              <a:t>(CC BY-NC-ND 2.0)</a:t>
            </a:r>
            <a:endParaRPr sz="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36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Details</a:t>
            </a:r>
            <a:endParaRPr sz="3200"/>
          </a:p>
        </p:txBody>
      </p:sp>
      <p:sp>
        <p:nvSpPr>
          <p:cNvPr id="619" name="Google Shape;619;p3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Source Sans Pro"/>
              <a:buChar char="•"/>
            </a:pPr>
            <a:r>
              <a:rPr lang="en" sz="2400">
                <a:solidFill>
                  <a:srgbClr val="000080"/>
                </a:solidFill>
              </a:rPr>
              <a:t>Pilot jobs (or pilots) are special jobs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are sent to sites with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 payload = HTCondor execute node software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 execute node reports to your OSG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lease resources: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 expires after </a:t>
            </a:r>
            <a:r>
              <a:rPr lang="en" sz="1800">
                <a:solidFill>
                  <a:srgbClr val="000080"/>
                </a:solidFill>
              </a:rPr>
              <a:t>a set amount of time or lack of demand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Leases can be revoked!</a:t>
            </a:r>
            <a:endParaRPr sz="1800">
              <a:solidFill>
                <a:srgbClr val="000080"/>
              </a:solidFill>
            </a:endParaRPr>
          </a:p>
        </p:txBody>
      </p:sp>
      <p:sp>
        <p:nvSpPr>
          <p:cNvPr id="620" name="Google Shape;620;p3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37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626" name="Google Shape;626;p37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management: only one submit server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splitting: only one HTCondor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only: pilots report back as HTCondor slots, you’ll be using an HTCondor submit host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sharing requirements: the OSG doesn’t require that users “pay into” the OSG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27" name="Google Shape;627;p3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8"/>
          <p:cNvSpPr txBox="1"/>
          <p:nvPr>
            <p:ph type="title"/>
          </p:nvPr>
        </p:nvSpPr>
        <p:spPr>
          <a:xfrm>
            <a:off x="1228725" y="85725"/>
            <a:ext cx="772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</a:t>
            </a:r>
            <a:r>
              <a:rPr lang="en" sz="3200"/>
              <a:t> - Collection of Pools</a:t>
            </a:r>
            <a:endParaRPr sz="3200"/>
          </a:p>
        </p:txBody>
      </p:sp>
      <p:sp>
        <p:nvSpPr>
          <p:cNvPr id="633" name="Google Shape;633;p38"/>
          <p:cNvSpPr txBox="1"/>
          <p:nvPr>
            <p:ph idx="1" type="body"/>
          </p:nvPr>
        </p:nvSpPr>
        <p:spPr>
          <a:xfrm>
            <a:off x="774700" y="1000125"/>
            <a:ext cx="36183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Your OSG pool is just one of many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Separate pools for each Virtual Organization (VO)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Your jobs will run in the OSG VO pool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34" name="Google Shape;634;p3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5" name="Google Shape;635;p38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Martin Sanchez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36" name="Google Shape;636;p38"/>
          <p:cNvPicPr preferRelativeResize="0"/>
          <p:nvPr/>
        </p:nvPicPr>
        <p:blipFill rotWithShape="1">
          <a:blip r:embed="rId8">
            <a:alphaModFix/>
          </a:blip>
          <a:srcRect b="18818" l="6071" r="54219" t="18825"/>
          <a:stretch/>
        </p:blipFill>
        <p:spPr>
          <a:xfrm>
            <a:off x="4850200" y="1095525"/>
            <a:ext cx="3740470" cy="330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9"/>
          <p:cNvSpPr txBox="1"/>
          <p:nvPr>
            <p:ph type="title"/>
          </p:nvPr>
        </p:nvSpPr>
        <p:spPr>
          <a:xfrm>
            <a:off x="1228725" y="85725"/>
            <a:ext cx="75519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Getting Access</a:t>
            </a:r>
            <a:endParaRPr sz="3200"/>
          </a:p>
        </p:txBody>
      </p:sp>
      <p:sp>
        <p:nvSpPr>
          <p:cNvPr id="642" name="Google Shape;642;p3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During the school: learn and </a:t>
            </a:r>
            <a:r>
              <a:rPr lang="en" sz="2400">
                <a:solidFill>
                  <a:srgbClr val="000080"/>
                </a:solidFill>
              </a:rPr>
              <a:t>training </a:t>
            </a:r>
            <a:r>
              <a:rPr lang="en" sz="2400">
                <a:solidFill>
                  <a:srgbClr val="000080"/>
                </a:solidFill>
              </a:rPr>
              <a:t>submit host (exercises)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After the school: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learn.chtc.wisc.edu for 1 year!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training.osgconnect.net for 1 month!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Register for OSG Connect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Institution-hosted submit node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VO-hosted submit nodes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43" name="Google Shape;643;p3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40"/>
          <p:cNvSpPr txBox="1"/>
          <p:nvPr>
            <p:ph idx="4294967295" type="subTitle"/>
          </p:nvPr>
        </p:nvSpPr>
        <p:spPr>
          <a:xfrm>
            <a:off x="1804500" y="1796275"/>
            <a:ext cx="5535000" cy="13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00080"/>
                </a:solidFill>
              </a:rPr>
              <a:t>Quick Break: Questions?</a:t>
            </a:r>
            <a:endParaRPr b="1" sz="4800">
              <a:solidFill>
                <a:srgbClr val="000080"/>
              </a:solidFill>
            </a:endParaRPr>
          </a:p>
        </p:txBody>
      </p:sp>
      <p:sp>
        <p:nvSpPr>
          <p:cNvPr id="649" name="Google Shape;649;p4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1"/>
          <p:cNvSpPr txBox="1"/>
          <p:nvPr>
            <p:ph idx="4294967295" type="ctrTitle"/>
          </p:nvPr>
        </p:nvSpPr>
        <p:spPr>
          <a:xfrm>
            <a:off x="801900" y="1523675"/>
            <a:ext cx="351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Pilot jobs </a:t>
            </a:r>
            <a:r>
              <a:rPr b="1" lang="en"/>
              <a:t>are </a:t>
            </a:r>
            <a:r>
              <a:rPr lang="en"/>
              <a:t>a</a:t>
            </a:r>
            <a:r>
              <a:rPr b="1" lang="en"/>
              <a:t>wesome!</a:t>
            </a:r>
            <a:endParaRPr b="1"/>
          </a:p>
        </p:txBody>
      </p:sp>
      <p:sp>
        <p:nvSpPr>
          <p:cNvPr id="655" name="Google Shape;655;p4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6" name="Google Shape;656;p41"/>
          <p:cNvPicPr preferRelativeResize="0"/>
          <p:nvPr/>
        </p:nvPicPr>
        <p:blipFill rotWithShape="1">
          <a:blip r:embed="rId3">
            <a:alphaModFix/>
          </a:blip>
          <a:srcRect b="1289" l="14962" r="23815" t="236"/>
          <a:stretch/>
        </p:blipFill>
        <p:spPr>
          <a:xfrm>
            <a:off x="4561100" y="641625"/>
            <a:ext cx="3599705" cy="3860248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41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Zachary Nelson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2"/>
          <p:cNvSpPr txBox="1"/>
          <p:nvPr>
            <p:ph idx="4294967295" type="ctrTitle"/>
          </p:nvPr>
        </p:nvSpPr>
        <p:spPr>
          <a:xfrm>
            <a:off x="533400" y="1411900"/>
            <a:ext cx="7938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What’s the Catch?</a:t>
            </a:r>
            <a:endParaRPr b="1"/>
          </a:p>
        </p:txBody>
      </p:sp>
      <p:sp>
        <p:nvSpPr>
          <p:cNvPr id="663" name="Google Shape;663;p42"/>
          <p:cNvSpPr txBox="1"/>
          <p:nvPr>
            <p:ph idx="4294967295" type="subTitle"/>
          </p:nvPr>
        </p:nvSpPr>
        <p:spPr>
          <a:xfrm>
            <a:off x="1122000" y="2330725"/>
            <a:ext cx="6900000" cy="10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Requires more infrastructure, software, set-up, management, troubleshooting...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64" name="Google Shape;664;p4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94" name="Google Shape;94;p16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local</a:t>
            </a:r>
            <a:endParaRPr b="1" sz="1600"/>
          </a:p>
        </p:txBody>
      </p:sp>
      <p:cxnSp>
        <p:nvCxnSpPr>
          <p:cNvPr id="95" name="Google Shape;95;p16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6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resources</a:t>
            </a:r>
            <a:endParaRPr b="1" sz="1600"/>
          </a:p>
        </p:txBody>
      </p:sp>
      <p:sp>
        <p:nvSpPr>
          <p:cNvPr id="98" name="Google Shape;98;p16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compute</a:t>
            </a:r>
            <a:endParaRPr b="1" sz="1600"/>
          </a:p>
        </p:txBody>
      </p:sp>
      <p:sp>
        <p:nvSpPr>
          <p:cNvPr id="100" name="Google Shape;100;p16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3"/>
          <p:cNvSpPr txBox="1"/>
          <p:nvPr>
            <p:ph idx="4294967295" type="body"/>
          </p:nvPr>
        </p:nvSpPr>
        <p:spPr>
          <a:xfrm>
            <a:off x="1215300" y="1037850"/>
            <a:ext cx="6713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80"/>
                </a:solidFill>
              </a:rPr>
              <a:t>“You know you have a </a:t>
            </a:r>
            <a:r>
              <a:rPr b="1" i="1" lang="en">
                <a:solidFill>
                  <a:srgbClr val="FF8000"/>
                </a:solidFill>
              </a:rPr>
              <a:t>distributed system</a:t>
            </a:r>
            <a:r>
              <a:rPr i="1" lang="en">
                <a:solidFill>
                  <a:srgbClr val="000080"/>
                </a:solidFill>
              </a:rPr>
              <a:t> when the crash of a computer you’ve never heard of stops you from getting any work done.”</a:t>
            </a:r>
            <a:r>
              <a:rPr lang="en">
                <a:solidFill>
                  <a:srgbClr val="000080"/>
                </a:solidFill>
              </a:rPr>
              <a:t> </a:t>
            </a:r>
            <a:endParaRPr>
              <a:solidFill>
                <a:srgbClr val="000080"/>
              </a:solidFill>
            </a:endParaRPr>
          </a:p>
          <a:p>
            <a:pPr indent="-139621" lvl="0" marL="342821" rtl="0" algn="r">
              <a:spcBef>
                <a:spcPts val="64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</a:rPr>
              <a:t>- Leslie Lamport</a:t>
            </a:r>
            <a:endParaRPr>
              <a:solidFill>
                <a:srgbClr val="000080"/>
              </a:solidFill>
            </a:endParaRPr>
          </a:p>
        </p:txBody>
      </p:sp>
      <p:sp>
        <p:nvSpPr>
          <p:cNvPr id="670" name="Google Shape;670;p4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44"/>
          <p:cNvSpPr txBox="1"/>
          <p:nvPr>
            <p:ph idx="4294967295" type="ctrTitle"/>
          </p:nvPr>
        </p:nvSpPr>
        <p:spPr>
          <a:xfrm>
            <a:off x="1148100" y="1526200"/>
            <a:ext cx="68478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#1: Heterogenous Resources</a:t>
            </a:r>
            <a:endParaRPr/>
          </a:p>
        </p:txBody>
      </p:sp>
      <p:sp>
        <p:nvSpPr>
          <p:cNvPr id="676" name="Google Shape;676;p44"/>
          <p:cNvSpPr txBox="1"/>
          <p:nvPr>
            <p:ph idx="4294967295" type="subTitle"/>
          </p:nvPr>
        </p:nvSpPr>
        <p:spPr>
          <a:xfrm>
            <a:off x="1705050" y="2485200"/>
            <a:ext cx="5733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Accounting for differences between the OSG and your local cluster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77" name="Google Shape;677;p4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5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Sites of the OSG</a:t>
            </a:r>
            <a:endParaRPr sz="3200"/>
          </a:p>
        </p:txBody>
      </p:sp>
      <p:pic>
        <p:nvPicPr>
          <p:cNvPr id="683" name="Google Shape;683;p45"/>
          <p:cNvPicPr preferRelativeResize="0"/>
          <p:nvPr/>
        </p:nvPicPr>
        <p:blipFill rotWithShape="1">
          <a:blip r:embed="rId3">
            <a:alphaModFix/>
          </a:blip>
          <a:srcRect b="10479" l="0" r="0" t="10487"/>
          <a:stretch/>
        </p:blipFill>
        <p:spPr>
          <a:xfrm>
            <a:off x="1234390" y="1128727"/>
            <a:ext cx="6675227" cy="3387901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45"/>
          <p:cNvSpPr txBox="1"/>
          <p:nvPr/>
        </p:nvSpPr>
        <p:spPr>
          <a:xfrm>
            <a:off x="5547250" y="4516625"/>
            <a:ext cx="34254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Source Sans Pro"/>
                <a:ea typeface="Source Sans Pro"/>
                <a:cs typeface="Source Sans Pro"/>
                <a:sym typeface="Source Sans Pro"/>
              </a:rPr>
              <a:t>Source: </a:t>
            </a:r>
            <a:r>
              <a:rPr i="1" lang="en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http://display.opensciencegrid.org/</a:t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85" name="Google Shape;685;p4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46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Heterogeneous Resources - Software</a:t>
            </a:r>
            <a:endParaRPr sz="3200"/>
          </a:p>
        </p:txBody>
      </p:sp>
      <p:sp>
        <p:nvSpPr>
          <p:cNvPr id="691" name="Google Shape;691;p4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Different operating systems (Red Hat, CentOS, Scientific Linux; versions 6 and 7)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versions (e.g., at least Python 2.6)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availability (e.g., no BLAST*)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Make your jobs more portable: OASIS, containers, etc (more in talks later this week)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92" name="Google Shape;692;p4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7"/>
          <p:cNvSpPr txBox="1"/>
          <p:nvPr>
            <p:ph type="title"/>
          </p:nvPr>
        </p:nvSpPr>
        <p:spPr>
          <a:xfrm>
            <a:off x="1228725" y="85725"/>
            <a:ext cx="7556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Hetero. Resources - Hardware</a:t>
            </a:r>
            <a:endParaRPr sz="3200"/>
          </a:p>
        </p:txBody>
      </p:sp>
      <p:sp>
        <p:nvSpPr>
          <p:cNvPr id="698" name="Google Shape;698;p47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CPU: Mostly single core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RAM: Mostly &lt; 8GB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GPU: Limited #s but more being added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Disk: No shared file system (more in Thursday’s talks)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 </a:t>
            </a:r>
            <a:r>
              <a:rPr lang="en" sz="2400">
                <a:solidFill>
                  <a:srgbClr val="000080"/>
                </a:solidFill>
              </a:rPr>
              <a:t>Split up your workflow to make your jobs more high throughput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99" name="Google Shape;699;p4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48"/>
          <p:cNvSpPr txBox="1"/>
          <p:nvPr>
            <p:ph idx="4294967295" type="ctrTitle"/>
          </p:nvPr>
        </p:nvSpPr>
        <p:spPr>
          <a:xfrm>
            <a:off x="1407000" y="1585644"/>
            <a:ext cx="6330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#2: With Great Power Comes Great Responsibility</a:t>
            </a:r>
            <a:endParaRPr/>
          </a:p>
        </p:txBody>
      </p:sp>
      <p:sp>
        <p:nvSpPr>
          <p:cNvPr id="705" name="Google Shape;705;p48"/>
          <p:cNvSpPr txBox="1"/>
          <p:nvPr>
            <p:ph idx="4294967295" type="subTitle"/>
          </p:nvPr>
        </p:nvSpPr>
        <p:spPr>
          <a:xfrm>
            <a:off x="2602950" y="2669250"/>
            <a:ext cx="393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How to be a good netizen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06" name="Google Shape;706;p48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9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Resources You Don’t Own</a:t>
            </a:r>
            <a:endParaRPr sz="3200"/>
          </a:p>
        </p:txBody>
      </p:sp>
      <p:sp>
        <p:nvSpPr>
          <p:cNvPr id="712" name="Google Shape;712;p49"/>
          <p:cNvSpPr txBox="1"/>
          <p:nvPr>
            <p:ph idx="1" type="body"/>
          </p:nvPr>
        </p:nvSpPr>
        <p:spPr>
          <a:xfrm>
            <a:off x="774700" y="1000125"/>
            <a:ext cx="3743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Primary resource owners can kick you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</a:rPr>
              <a:t>off for any reason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local system administrator relationships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sensitive data! 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13" name="Google Shape;713;p4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4" name="Google Shape;714;p49"/>
          <p:cNvPicPr preferRelativeResize="0"/>
          <p:nvPr/>
        </p:nvPicPr>
        <p:blipFill rotWithShape="1">
          <a:blip r:embed="rId3">
            <a:alphaModFix/>
          </a:blip>
          <a:srcRect b="1359" l="24226" r="5161" t="1524"/>
          <a:stretch/>
        </p:blipFill>
        <p:spPr>
          <a:xfrm>
            <a:off x="4858900" y="1171725"/>
            <a:ext cx="3599301" cy="3300150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49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Nathan Dumlao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0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Be a Good Netizen!</a:t>
            </a:r>
            <a:endParaRPr sz="3200"/>
          </a:p>
        </p:txBody>
      </p:sp>
      <p:sp>
        <p:nvSpPr>
          <p:cNvPr id="721" name="Google Shape;721;p50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Use of shared resources is a privilege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Only use the resources that you request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Be nice to your submit nodes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Test jobs on local resources with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condor_submit -i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22" name="Google Shape;722;p5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51"/>
          <p:cNvSpPr txBox="1"/>
          <p:nvPr>
            <p:ph idx="4294967295" type="ctrTitle"/>
          </p:nvPr>
        </p:nvSpPr>
        <p:spPr>
          <a:xfrm>
            <a:off x="2245800" y="1493200"/>
            <a:ext cx="4652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#3: Slower Ramp Up</a:t>
            </a:r>
            <a:endParaRPr/>
          </a:p>
        </p:txBody>
      </p:sp>
      <p:sp>
        <p:nvSpPr>
          <p:cNvPr id="728" name="Google Shape;728;p51"/>
          <p:cNvSpPr txBox="1"/>
          <p:nvPr>
            <p:ph idx="4294967295" type="subTitle"/>
          </p:nvPr>
        </p:nvSpPr>
        <p:spPr>
          <a:xfrm>
            <a:off x="2297100" y="2312900"/>
            <a:ext cx="45498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Leasing resources takes time!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29" name="Google Shape;729;p5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Slower Ramp Up</a:t>
            </a:r>
            <a:endParaRPr sz="3200"/>
          </a:p>
        </p:txBody>
      </p:sp>
      <p:sp>
        <p:nvSpPr>
          <p:cNvPr id="735" name="Google Shape;735;p52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Adding slots: pilot process in the OSG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</a:rPr>
              <a:t>vs slots already in your local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 lot of time (~minutes) compared to most job runtimes (~hours)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Small trade-off for increased availability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Tip: If your jobs only run for &lt; 10min each, consider combining them so each job runs for at least 30min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36" name="Google Shape;736;p5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idx="4294967295" type="ctrTitle"/>
          </p:nvPr>
        </p:nvSpPr>
        <p:spPr>
          <a:xfrm>
            <a:off x="1705475" y="1991844"/>
            <a:ext cx="5832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How do you get more computing resources?</a:t>
            </a:r>
            <a:endParaRPr sz="4800"/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5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Job Robustification</a:t>
            </a:r>
            <a:endParaRPr sz="3200"/>
          </a:p>
        </p:txBody>
      </p:sp>
      <p:sp>
        <p:nvSpPr>
          <p:cNvPr id="742" name="Google Shape;742;p53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Test small, test often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Specify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error</a:t>
            </a:r>
            <a:r>
              <a:rPr lang="en" sz="2400">
                <a:solidFill>
                  <a:srgbClr val="000080"/>
                </a:solidFill>
              </a:rPr>
              <a:t>, and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" sz="2400">
                <a:solidFill>
                  <a:srgbClr val="000080"/>
                </a:solidFill>
              </a:rPr>
              <a:t> files at least while you develop your workflow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In your own code: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Self checkpointing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Defensive troubleshooting (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hostname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ls -l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condor_version</a:t>
            </a:r>
            <a:r>
              <a:rPr lang="en" sz="2400">
                <a:solidFill>
                  <a:srgbClr val="000080"/>
                </a:solidFill>
              </a:rPr>
              <a:t> in your wrapper script)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Add simple logging (e.g. print, echo, etc)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43" name="Google Shape;743;p5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54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Hands-On</a:t>
            </a:r>
            <a:endParaRPr sz="3200"/>
          </a:p>
        </p:txBody>
      </p:sp>
      <p:sp>
        <p:nvSpPr>
          <p:cNvPr id="749" name="Google Shape;749;p54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Questions?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Dynamic pool demo!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Exercises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b="1" lang="en" sz="2400">
                <a:solidFill>
                  <a:srgbClr val="000080"/>
                </a:solidFill>
              </a:rPr>
              <a:t>4.1 - 4.3</a:t>
            </a:r>
            <a:r>
              <a:rPr lang="en" sz="2400">
                <a:solidFill>
                  <a:srgbClr val="000080"/>
                </a:solidFill>
              </a:rPr>
              <a:t>: Submitting jobs in the OSG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b="1" lang="en" sz="2400">
                <a:solidFill>
                  <a:srgbClr val="000080"/>
                </a:solidFill>
              </a:rPr>
              <a:t>4.4 - 4.5</a:t>
            </a:r>
            <a:r>
              <a:rPr lang="en" sz="2400">
                <a:solidFill>
                  <a:srgbClr val="000080"/>
                </a:solidFill>
              </a:rPr>
              <a:t>: Identifying differences in the OSG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Remember, if you don’t finish, that’s ok! You can make up work later or during evenings, if you’d like.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50" name="Google Shape;750;p54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#1: Buy Hardware</a:t>
            </a:r>
            <a:endParaRPr sz="3200"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Great for specific hardware/privacy requirements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Initial cost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Maintenance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Management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Power and cooling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Rack/floor space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Obsolescence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Plan for peak usage, pay for all usage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Delivery and installation takes time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Amazon Web Services, Google Compute Engine, Microsoft Azure,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Fast spin-up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Still </a:t>
            </a:r>
            <a:r>
              <a:rPr lang="en" sz="2400">
                <a:solidFill>
                  <a:srgbClr val="000080"/>
                </a:solidFill>
              </a:rPr>
              <a:t>needs</a:t>
            </a:r>
            <a:r>
              <a:rPr lang="en" sz="2400">
                <a:solidFill>
                  <a:srgbClr val="000080"/>
                </a:solidFill>
              </a:rPr>
              <a:t> expertise + management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Easier than in the past with the </a:t>
            </a:r>
            <a:r>
              <a:rPr lang="en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condor_annex</a:t>
            </a:r>
            <a:r>
              <a:rPr lang="en" sz="1800">
                <a:solidFill>
                  <a:srgbClr val="000080"/>
                </a:solidFill>
              </a:rPr>
              <a:t> tool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Does payment fit with your institutional or grant policies?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20" name="Google Shape;120;p19"/>
          <p:cNvSpPr txBox="1"/>
          <p:nvPr>
            <p:ph type="title"/>
          </p:nvPr>
        </p:nvSpPr>
        <p:spPr>
          <a:xfrm>
            <a:off x="1269600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Pay per cycle</a:t>
            </a:r>
            <a:endParaRPr sz="3200"/>
          </a:p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Cycle Computing, Globus Genomics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Pay someone to manage your cloud resources — still 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Researchers and industry have used this to great success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Using Docker, HTCondor, and AWS for EDA Model Development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Optimizations in running large-scale Genomics workloads in Globus Genomics using HTCondor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HTCondor in the enterprise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6"/>
              </a:rPr>
              <a:t>HTCondor at Cycle Computing: Better Answers. Faster.</a:t>
            </a:r>
            <a:endParaRPr sz="1800"/>
          </a:p>
        </p:txBody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1228725" y="85725"/>
            <a:ext cx="76962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‘Managed’ clouds</a:t>
            </a:r>
            <a:endParaRPr sz="3200"/>
          </a:p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36" name="Google Shape;136;p21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37" name="Google Shape;137;p21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1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21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1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47" name="Google Shape;147;p21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21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" name="Google Shape;149;p21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0" name="Google Shape;150;p21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4" name="Google Shape;154;p21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1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1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57" name="Google Shape;157;p21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1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1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1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65" name="Google Shape;165;p21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21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1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8" name="Google Shape;168;p21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1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Split</a:t>
            </a:r>
            <a:endParaRPr sz="3200"/>
          </a:p>
        </p:txBody>
      </p:sp>
      <p:sp>
        <p:nvSpPr>
          <p:cNvPr id="175" name="Google Shape;175;p22"/>
          <p:cNvSpPr txBox="1"/>
          <p:nvPr>
            <p:ph idx="1" type="body"/>
          </p:nvPr>
        </p:nvSpPr>
        <p:spPr>
          <a:xfrm>
            <a:off x="4768300" y="1000125"/>
            <a:ext cx="37788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Obtain login access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 each cluster for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Split and submit jobs based on resource availability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76" name="Google Shape;176;p2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22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Denys Nevozhai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78" name="Google Shape;178;p22"/>
          <p:cNvPicPr preferRelativeResize="0"/>
          <p:nvPr/>
        </p:nvPicPr>
        <p:blipFill rotWithShape="1">
          <a:blip r:embed="rId8">
            <a:alphaModFix/>
          </a:blip>
          <a:srcRect b="26150" l="18391" r="24599" t="8472"/>
          <a:stretch/>
        </p:blipFill>
        <p:spPr>
          <a:xfrm>
            <a:off x="703526" y="1095525"/>
            <a:ext cx="3912380" cy="336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